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 Thin"/>
      <p:regular r:id="rId20"/>
      <p:bold r:id="rId21"/>
      <p:italic r:id="rId22"/>
      <p:boldItalic r:id="rId23"/>
    </p:embeddedFont>
    <p:embeddedFont>
      <p:font typeface="Roboto Medium"/>
      <p:regular r:id="rId24"/>
      <p:bold r:id="rId25"/>
      <p:italic r:id="rId26"/>
      <p:boldItalic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Roboto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Thin-regular.fntdata"/><Relationship Id="rId22" Type="http://schemas.openxmlformats.org/officeDocument/2006/relationships/font" Target="fonts/RobotoThin-italic.fntdata"/><Relationship Id="rId21" Type="http://schemas.openxmlformats.org/officeDocument/2006/relationships/font" Target="fonts/RobotoThin-bold.fntdata"/><Relationship Id="rId24" Type="http://schemas.openxmlformats.org/officeDocument/2006/relationships/font" Target="fonts/RobotoMedium-regular.fntdata"/><Relationship Id="rId23" Type="http://schemas.openxmlformats.org/officeDocument/2006/relationships/font" Target="fonts/RobotoThin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italic.fntdata"/><Relationship Id="rId25" Type="http://schemas.openxmlformats.org/officeDocument/2006/relationships/font" Target="fonts/RobotoMedium-bold.fntdata"/><Relationship Id="rId28" Type="http://schemas.openxmlformats.org/officeDocument/2006/relationships/font" Target="fonts/Roboto-regular.fntdata"/><Relationship Id="rId27" Type="http://schemas.openxmlformats.org/officeDocument/2006/relationships/font" Target="fonts/Roboto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6.xml"/><Relationship Id="rId33" Type="http://schemas.openxmlformats.org/officeDocument/2006/relationships/font" Target="fonts/RobotoLight-bold.fntdata"/><Relationship Id="rId10" Type="http://schemas.openxmlformats.org/officeDocument/2006/relationships/slide" Target="slides/slide5.xml"/><Relationship Id="rId32" Type="http://schemas.openxmlformats.org/officeDocument/2006/relationships/font" Target="fonts/RobotoLight-regular.fntdata"/><Relationship Id="rId13" Type="http://schemas.openxmlformats.org/officeDocument/2006/relationships/slide" Target="slides/slide8.xml"/><Relationship Id="rId35" Type="http://schemas.openxmlformats.org/officeDocument/2006/relationships/font" Target="fonts/RobotoLight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Light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gif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707c5ec8d8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707c5ec8d8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chatbot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easier configuration, execution, and reporting of performance analysis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07c5ec8d8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07c5ec8d8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took a focus on the comparison between the different experience levels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majority of novice users was satisfied with the current state of the bot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experts had a neutral feeling about the bot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also shows when we asked the </a:t>
            </a:r>
            <a:r>
              <a:rPr lang="en-GB"/>
              <a:t>participants</a:t>
            </a:r>
            <a:r>
              <a:rPr lang="en-GB"/>
              <a:t> how much the bot helped them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novice users said that the bot helped them very much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experts again had a neutral feeling and saw room for </a:t>
            </a:r>
            <a:r>
              <a:rPr lang="en-GB"/>
              <a:t>improvement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07c5ec8d8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07c5ec8d8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the end we saw that the bot is able to support the use cases for mia the manager and ben the buddy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eve the expert wants to use performobot in her everyday life performobot requires some additional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can note that more performance concerns might help experts to use the bot in reallife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with a rework of some of the bots features we can improve the usability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you are interessted to use performobot and solve the scenario have a look at our study page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093d318ab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093d318ab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65aeed5a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65aeed5a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65aeed49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65aeed49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07c5ec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07c5ec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Eve the performance evaluation expert knows how to do performance evaluations for the system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Colin the coworker and mia the manager do not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Therefore, the chatbot should help them to facilitate this process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Chatbots understand natural </a:t>
            </a:r>
            <a:r>
              <a:rPr lang="en-GB"/>
              <a:t>language</a:t>
            </a:r>
            <a:r>
              <a:rPr lang="en-GB"/>
              <a:t>, no domain </a:t>
            </a:r>
            <a:r>
              <a:rPr lang="en-GB"/>
              <a:t>knowledge</a:t>
            </a:r>
            <a:r>
              <a:rPr lang="en-GB"/>
              <a:t> needed, provide explanations, help users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07a4589d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07a4589d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Goals were to evaluate chatbots in terms of their ability to facilitate performance evaluation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And see how people feel about it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Goal was to develop a chatbot wich can understand different user </a:t>
            </a:r>
            <a:r>
              <a:rPr lang="en-GB"/>
              <a:t>concerns based on different experience levels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Like novice, casual, and expert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All can get the same result in the end through the interaction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07a4589d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07a4589d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In praxis, </a:t>
            </a:r>
            <a:r>
              <a:rPr lang="en-GB"/>
              <a:t>chatbot</a:t>
            </a:r>
            <a:r>
              <a:rPr lang="en-GB"/>
              <a:t> developed with dialogflow, </a:t>
            </a:r>
            <a:r>
              <a:rPr lang="en-GB"/>
              <a:t>google's</a:t>
            </a:r>
            <a:r>
              <a:rPr lang="en-GB"/>
              <a:t> chatbot framework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Dialogflow used for natural language identification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Performobot has individual responses dependent on the users messages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After creating a load test set-up it gets send to analysis &amp; reporting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Automatically</a:t>
            </a:r>
            <a:r>
              <a:rPr lang="en-GB"/>
              <a:t> executes a load test with JMeter and creates a corresponding report which is send back to the user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07c5ec8d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07c5ec8d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Novice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Bot gives explanations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093d318ab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093d318ab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Expert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Knows how do do load testing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Knows how to interact with bot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07c5ec8d8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07c5ec8d8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order to inspect the usefulness of the bot we prepared a study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preparation of a scenario -&gt; Registr@tion: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…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survey for participants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47 participants took part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the evaluation of the study we focued on following questions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...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07c5ec8d8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07c5ec8d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setup in detail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participants were invited by a link to a website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there the scenario was described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participants were given 8 minutes to solve the problem of the system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test runs showed that 8 minutes should be enough (even with more elaborate conversations)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also, as we saw earlier, performobot is able to answer some questions that dont have anything to do with the scenario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when participant is finished performobot directed the user to a survey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Survey first established the background of participants, then asked about the task and lastly about pros and cons of using PerformoBot in general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07c5ec8d8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07c5ec8d8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look at the results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47 participants (almost as much novice users as experts)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10 interactions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~3.6 minutes were spent with the bot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positive feedback and findings: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users did not have to perform the analysis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~87% finished the task -&gt; ~81% answered the with the correct solution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explanations were helpful to fill the interaction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negative feedback and findings: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we could not detect an educational effect on users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users were not motivated enough to ask questions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those who asked could not get a useful response for their questions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All but 2 participants knew performance evaluation beforehand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obviously not all users did complete the scenario -&gt; to little guidance and fallback mechanisms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some questions could not be answered because keywords were missing in the bots knowledge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experts noted: real life scenarios are too complex to use chatbots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23950" y="1089150"/>
            <a:ext cx="8520600" cy="35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95750" y="4958525"/>
            <a:ext cx="2580300" cy="1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858585"/>
                </a:solidFill>
              </a:rPr>
              <a:t>Chatbot-supported Performance Evaluation</a:t>
            </a:r>
            <a:endParaRPr sz="900">
              <a:solidFill>
                <a:srgbClr val="858585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23950" y="1089150"/>
            <a:ext cx="8520600" cy="3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7.png"/><Relationship Id="rId10" Type="http://schemas.openxmlformats.org/officeDocument/2006/relationships/image" Target="../media/image48.png"/><Relationship Id="rId13" Type="http://schemas.openxmlformats.org/officeDocument/2006/relationships/image" Target="../media/image4.png"/><Relationship Id="rId1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6.png"/><Relationship Id="rId4" Type="http://schemas.openxmlformats.org/officeDocument/2006/relationships/image" Target="../media/image5.png"/><Relationship Id="rId9" Type="http://schemas.openxmlformats.org/officeDocument/2006/relationships/image" Target="../media/image12.png"/><Relationship Id="rId15" Type="http://schemas.openxmlformats.org/officeDocument/2006/relationships/image" Target="../media/image2.png"/><Relationship Id="rId14" Type="http://schemas.openxmlformats.org/officeDocument/2006/relationships/image" Target="../media/image13.png"/><Relationship Id="rId16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11.png"/><Relationship Id="rId7" Type="http://schemas.openxmlformats.org/officeDocument/2006/relationships/image" Target="../media/image28.png"/><Relationship Id="rId8" Type="http://schemas.openxmlformats.org/officeDocument/2006/relationships/image" Target="../media/image3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4.png"/><Relationship Id="rId4" Type="http://schemas.openxmlformats.org/officeDocument/2006/relationships/image" Target="../media/image30.png"/></Relationships>
</file>

<file path=ppt/slides/_rels/slide11.xml.rels><?xml version="1.0" encoding="UTF-8" standalone="yes"?><Relationships xmlns="http://schemas.openxmlformats.org/package/2006/relationships"><Relationship Id="rId10" Type="http://schemas.openxmlformats.org/officeDocument/2006/relationships/image" Target="../media/image4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8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5" Type="http://schemas.openxmlformats.org/officeDocument/2006/relationships/image" Target="../media/image26.png"/><Relationship Id="rId6" Type="http://schemas.openxmlformats.org/officeDocument/2006/relationships/image" Target="../media/image32.png"/><Relationship Id="rId7" Type="http://schemas.openxmlformats.org/officeDocument/2006/relationships/image" Target="../media/image40.png"/><Relationship Id="rId8" Type="http://schemas.openxmlformats.org/officeDocument/2006/relationships/image" Target="../media/image4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5.png"/><Relationship Id="rId4" Type="http://schemas.openxmlformats.org/officeDocument/2006/relationships/image" Target="../media/image41.png"/><Relationship Id="rId5" Type="http://schemas.openxmlformats.org/officeDocument/2006/relationships/image" Target="../media/image31.png"/><Relationship Id="rId6" Type="http://schemas.openxmlformats.org/officeDocument/2006/relationships/image" Target="../media/image3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cdn.dribbble.com/users/37530/screenshots/2937858/drib_blink_bot.gif" TargetMode="External"/><Relationship Id="rId5" Type="http://schemas.openxmlformats.org/officeDocument/2006/relationships/hyperlink" Target="https://i.gifer.com/origin/98/98447b873b927d46f752e9e0fc9c2910_w200.gif" TargetMode="Externa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20.png"/><Relationship Id="rId10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17.gif"/><Relationship Id="rId5" Type="http://schemas.openxmlformats.org/officeDocument/2006/relationships/image" Target="../media/image10.png"/><Relationship Id="rId6" Type="http://schemas.openxmlformats.org/officeDocument/2006/relationships/image" Target="../media/image24.png"/><Relationship Id="rId7" Type="http://schemas.openxmlformats.org/officeDocument/2006/relationships/image" Target="../media/image38.png"/><Relationship Id="rId8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38.png"/><Relationship Id="rId5" Type="http://schemas.openxmlformats.org/officeDocument/2006/relationships/image" Target="../media/image26.png"/><Relationship Id="rId6" Type="http://schemas.openxmlformats.org/officeDocument/2006/relationships/image" Target="../media/image44.png"/><Relationship Id="rId7" Type="http://schemas.openxmlformats.org/officeDocument/2006/relationships/image" Target="../media/image14.png"/><Relationship Id="rId8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0.png"/><Relationship Id="rId4" Type="http://schemas.openxmlformats.org/officeDocument/2006/relationships/image" Target="../media/image23.png"/><Relationship Id="rId5" Type="http://schemas.openxmlformats.org/officeDocument/2006/relationships/image" Target="../media/image26.png"/><Relationship Id="rId6" Type="http://schemas.openxmlformats.org/officeDocument/2006/relationships/image" Target="../media/image38.png"/><Relationship Id="rId7" Type="http://schemas.openxmlformats.org/officeDocument/2006/relationships/image" Target="../media/image15.png"/><Relationship Id="rId8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2hge_1ebRpzpewWfAkA8_28pBEx1oPpf/view" TargetMode="External"/><Relationship Id="rId4" Type="http://schemas.openxmlformats.org/officeDocument/2006/relationships/image" Target="../media/image1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bRE4cajyN4Q6DODTHz6EzFvlhNEOhapT/view" TargetMode="External"/><Relationship Id="rId4" Type="http://schemas.openxmlformats.org/officeDocument/2006/relationships/image" Target="../media/image1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9.png"/><Relationship Id="rId4" Type="http://schemas.openxmlformats.org/officeDocument/2006/relationships/image" Target="../media/image21.png"/><Relationship Id="rId5" Type="http://schemas.openxmlformats.org/officeDocument/2006/relationships/image" Target="../media/image43.png"/><Relationship Id="rId6" Type="http://schemas.openxmlformats.org/officeDocument/2006/relationships/image" Target="../media/image25.png"/><Relationship Id="rId7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9" Type="http://schemas.openxmlformats.org/officeDocument/2006/relationships/image" Target="../media/image47.png"/><Relationship Id="rId5" Type="http://schemas.openxmlformats.org/officeDocument/2006/relationships/image" Target="../media/image39.png"/><Relationship Id="rId6" Type="http://schemas.openxmlformats.org/officeDocument/2006/relationships/image" Target="../media/image43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9.png"/><Relationship Id="rId4" Type="http://schemas.openxmlformats.org/officeDocument/2006/relationships/image" Target="../media/image49.png"/><Relationship Id="rId5" Type="http://schemas.openxmlformats.org/officeDocument/2006/relationships/image" Target="../media/image29.png"/><Relationship Id="rId6" Type="http://schemas.openxmlformats.org/officeDocument/2006/relationships/image" Target="../media/image27.gif"/><Relationship Id="rId7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25661" l="0" r="0" t="0"/>
          <a:stretch/>
        </p:blipFill>
        <p:spPr>
          <a:xfrm>
            <a:off x="0" y="1611250"/>
            <a:ext cx="9152397" cy="353225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-10200" y="0"/>
            <a:ext cx="9162600" cy="163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" name="Google Shape;57;p13"/>
          <p:cNvCxnSpPr/>
          <p:nvPr/>
        </p:nvCxnSpPr>
        <p:spPr>
          <a:xfrm>
            <a:off x="-4200" y="1639575"/>
            <a:ext cx="91626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3"/>
          <p:cNvSpPr/>
          <p:nvPr/>
        </p:nvSpPr>
        <p:spPr>
          <a:xfrm>
            <a:off x="4437300" y="279600"/>
            <a:ext cx="4325700" cy="4254300"/>
          </a:xfrm>
          <a:prstGeom prst="ellipse">
            <a:avLst/>
          </a:prstGeom>
          <a:solidFill>
            <a:srgbClr val="444C55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>
            <p:ph type="ctrTitle"/>
          </p:nvPr>
        </p:nvSpPr>
        <p:spPr>
          <a:xfrm>
            <a:off x="4788625" y="794175"/>
            <a:ext cx="3696300" cy="258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“PerformoBot, </a:t>
            </a:r>
            <a:endParaRPr sz="2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please help me!” </a:t>
            </a:r>
            <a:endParaRPr sz="2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rgbClr val="FFFFFF"/>
                </a:solidFill>
              </a:rPr>
              <a:t>Chatbot-supported Performance Evaluation</a:t>
            </a:r>
            <a:endParaRPr sz="2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0" name="Google Shape;60;p13"/>
          <p:cNvSpPr txBox="1"/>
          <p:nvPr>
            <p:ph type="ctrTitle"/>
          </p:nvPr>
        </p:nvSpPr>
        <p:spPr>
          <a:xfrm>
            <a:off x="5172750" y="3094225"/>
            <a:ext cx="3464400" cy="11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06</a:t>
            </a:r>
            <a:r>
              <a:rPr lang="en-GB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.11.2019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6446825" y="3327875"/>
            <a:ext cx="1899900" cy="1676400"/>
          </a:xfrm>
          <a:prstGeom prst="ellipse">
            <a:avLst/>
          </a:prstGeom>
          <a:solidFill>
            <a:srgbClr val="ECECE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 Light"/>
                <a:ea typeface="Roboto Light"/>
                <a:cs typeface="Roboto Light"/>
                <a:sym typeface="Roboto Light"/>
              </a:rPr>
              <a:t>Samuel Beck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 Light"/>
                <a:ea typeface="Roboto Light"/>
                <a:cs typeface="Roboto Light"/>
                <a:sym typeface="Roboto Light"/>
              </a:rPr>
              <a:t>Lasse Merz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 Light"/>
                <a:ea typeface="Roboto Light"/>
                <a:cs typeface="Roboto Light"/>
                <a:sym typeface="Roboto Light"/>
              </a:rPr>
              <a:t>Christoph Zorn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 Light"/>
                <a:ea typeface="Roboto Light"/>
                <a:cs typeface="Roboto Light"/>
                <a:sym typeface="Roboto Light"/>
              </a:rPr>
              <a:t>Fabian Beck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 Light"/>
                <a:ea typeface="Roboto Light"/>
                <a:cs typeface="Roboto Light"/>
                <a:sym typeface="Roboto Light"/>
              </a:rPr>
              <a:t>Leonel Merino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 Light"/>
                <a:ea typeface="Roboto Light"/>
                <a:cs typeface="Roboto Light"/>
                <a:sym typeface="Roboto Light"/>
              </a:rPr>
              <a:t>Dušan Okanović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200">
                <a:latin typeface="Roboto Light"/>
                <a:ea typeface="Roboto Light"/>
                <a:cs typeface="Roboto Light"/>
                <a:sym typeface="Roboto Light"/>
              </a:rPr>
              <a:t>André van Hoorn</a:t>
            </a:r>
            <a:endParaRPr sz="1200">
              <a:solidFill>
                <a:srgbClr val="0E0E0E"/>
              </a:solidFill>
              <a:highlight>
                <a:srgbClr val="F9F9F9"/>
              </a:highlight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 rotWithShape="1">
          <a:blip r:embed="rId4">
            <a:alphaModFix/>
          </a:blip>
          <a:srcRect b="0" l="0" r="0" t="5419"/>
          <a:stretch/>
        </p:blipFill>
        <p:spPr>
          <a:xfrm>
            <a:off x="679900" y="1639575"/>
            <a:ext cx="3019625" cy="274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675" y="4575725"/>
            <a:ext cx="1057001" cy="4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 rotWithShape="1">
          <a:blip r:embed="rId6">
            <a:alphaModFix/>
          </a:blip>
          <a:srcRect b="0" l="0" r="63436" t="0"/>
          <a:stretch/>
        </p:blipFill>
        <p:spPr>
          <a:xfrm>
            <a:off x="1324500" y="4615875"/>
            <a:ext cx="861775" cy="41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86278" y="4533912"/>
            <a:ext cx="940997" cy="58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 rotWithShape="1">
          <a:blip r:embed="rId8">
            <a:alphaModFix/>
          </a:blip>
          <a:srcRect b="28238" l="0" r="0" t="0"/>
          <a:stretch/>
        </p:blipFill>
        <p:spPr>
          <a:xfrm>
            <a:off x="3160625" y="4615875"/>
            <a:ext cx="842796" cy="41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675" y="133600"/>
            <a:ext cx="1861875" cy="41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129125" y="133600"/>
            <a:ext cx="1388383" cy="41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632073" y="160488"/>
            <a:ext cx="1520950" cy="36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52675" y="809625"/>
            <a:ext cx="869368" cy="41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171575" y="844688"/>
            <a:ext cx="1340116" cy="4176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2" name="Google Shape;72;p13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661225" y="716528"/>
            <a:ext cx="861776" cy="60378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/>
          <p:nvPr/>
        </p:nvSpPr>
        <p:spPr>
          <a:xfrm>
            <a:off x="8088600" y="335688"/>
            <a:ext cx="1000500" cy="215400"/>
          </a:xfrm>
          <a:prstGeom prst="roundRect">
            <a:avLst>
              <a:gd fmla="val 16667" name="adj"/>
            </a:avLst>
          </a:prstGeom>
          <a:solidFill>
            <a:srgbClr val="1DA1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</a:rPr>
              <a:t>@PerformoBot</a:t>
            </a:r>
            <a:endParaRPr sz="800">
              <a:solidFill>
                <a:srgbClr val="FFFFFF"/>
              </a:solidFill>
            </a:endParaRPr>
          </a:p>
        </p:txBody>
      </p:sp>
      <p:pic>
        <p:nvPicPr>
          <p:cNvPr id="74" name="Google Shape;74;p13"/>
          <p:cNvPicPr preferRelativeResize="0"/>
          <p:nvPr/>
        </p:nvPicPr>
        <p:blipFill rotWithShape="1">
          <a:blip r:embed="rId15">
            <a:alphaModFix/>
          </a:blip>
          <a:srcRect b="15424" l="23582" r="20388" t="11747"/>
          <a:stretch/>
        </p:blipFill>
        <p:spPr>
          <a:xfrm>
            <a:off x="8131975" y="350525"/>
            <a:ext cx="142875" cy="18575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3"/>
          <p:cNvSpPr/>
          <p:nvPr/>
        </p:nvSpPr>
        <p:spPr>
          <a:xfrm>
            <a:off x="7593600" y="64200"/>
            <a:ext cx="1495500" cy="215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   performobot@gmail.com</a:t>
            </a:r>
            <a:endParaRPr sz="800"/>
          </a:p>
        </p:txBody>
      </p:sp>
      <p:pic>
        <p:nvPicPr>
          <p:cNvPr id="76" name="Google Shape;76;p13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7623277" y="103012"/>
            <a:ext cx="182475" cy="137783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3"/>
          <p:cNvSpPr/>
          <p:nvPr/>
        </p:nvSpPr>
        <p:spPr>
          <a:xfrm>
            <a:off x="8043250" y="3576175"/>
            <a:ext cx="809700" cy="137700"/>
          </a:xfrm>
          <a:prstGeom prst="roundRect">
            <a:avLst>
              <a:gd fmla="val 16667" name="adj"/>
            </a:avLst>
          </a:prstGeom>
          <a:solidFill>
            <a:srgbClr val="1DA1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</a:rPr>
              <a:t> </a:t>
            </a:r>
            <a:r>
              <a:rPr lang="en-GB" sz="800">
                <a:solidFill>
                  <a:srgbClr val="FFFFFF"/>
                </a:solidFill>
              </a:rPr>
              <a:t> </a:t>
            </a:r>
            <a:r>
              <a:rPr lang="en-GB" sz="700">
                <a:solidFill>
                  <a:srgbClr val="FFFFFF"/>
                </a:solidFill>
              </a:rPr>
              <a:t>@samu_beck</a:t>
            </a:r>
            <a:endParaRPr sz="700">
              <a:solidFill>
                <a:srgbClr val="FFFFFF"/>
              </a:solidFill>
            </a:endParaRPr>
          </a:p>
        </p:txBody>
      </p:sp>
      <p:pic>
        <p:nvPicPr>
          <p:cNvPr id="78" name="Google Shape;78;p13"/>
          <p:cNvPicPr preferRelativeResize="0"/>
          <p:nvPr/>
        </p:nvPicPr>
        <p:blipFill rotWithShape="1">
          <a:blip r:embed="rId15">
            <a:alphaModFix/>
          </a:blip>
          <a:srcRect b="15424" l="23582" r="20388" t="11747"/>
          <a:stretch/>
        </p:blipFill>
        <p:spPr>
          <a:xfrm>
            <a:off x="8086625" y="3577125"/>
            <a:ext cx="105999" cy="1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3"/>
          <p:cNvSpPr/>
          <p:nvPr/>
        </p:nvSpPr>
        <p:spPr>
          <a:xfrm>
            <a:off x="8043250" y="4656925"/>
            <a:ext cx="970800" cy="136800"/>
          </a:xfrm>
          <a:prstGeom prst="roundRect">
            <a:avLst>
              <a:gd fmla="val 16667" name="adj"/>
            </a:avLst>
          </a:prstGeom>
          <a:solidFill>
            <a:srgbClr val="1DA1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</a:rPr>
              <a:t> </a:t>
            </a:r>
            <a:r>
              <a:rPr lang="en-GB" sz="800">
                <a:solidFill>
                  <a:srgbClr val="FFFFFF"/>
                </a:solidFill>
              </a:rPr>
              <a:t> </a:t>
            </a:r>
            <a:r>
              <a:rPr lang="en-GB" sz="700">
                <a:solidFill>
                  <a:srgbClr val="FFFFFF"/>
                </a:solidFill>
              </a:rPr>
              <a:t>@andrevanhoorn</a:t>
            </a:r>
            <a:endParaRPr sz="700">
              <a:solidFill>
                <a:srgbClr val="FFFFFF"/>
              </a:solidFill>
            </a:endParaRPr>
          </a:p>
        </p:txBody>
      </p:sp>
      <p:pic>
        <p:nvPicPr>
          <p:cNvPr id="80" name="Google Shape;80;p13"/>
          <p:cNvPicPr preferRelativeResize="0"/>
          <p:nvPr/>
        </p:nvPicPr>
        <p:blipFill rotWithShape="1">
          <a:blip r:embed="rId15">
            <a:alphaModFix/>
          </a:blip>
          <a:srcRect b="15424" l="23582" r="20388" t="11747"/>
          <a:stretch/>
        </p:blipFill>
        <p:spPr>
          <a:xfrm>
            <a:off x="8088425" y="4657425"/>
            <a:ext cx="105999" cy="1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3"/>
          <p:cNvSpPr/>
          <p:nvPr/>
        </p:nvSpPr>
        <p:spPr>
          <a:xfrm>
            <a:off x="8043250" y="4097675"/>
            <a:ext cx="842700" cy="136800"/>
          </a:xfrm>
          <a:prstGeom prst="roundRect">
            <a:avLst>
              <a:gd fmla="val 16667" name="adj"/>
            </a:avLst>
          </a:prstGeom>
          <a:solidFill>
            <a:srgbClr val="1DA1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</a:rPr>
              <a:t> </a:t>
            </a:r>
            <a:r>
              <a:rPr lang="en-GB" sz="800">
                <a:solidFill>
                  <a:srgbClr val="FFFFFF"/>
                </a:solidFill>
              </a:rPr>
              <a:t> </a:t>
            </a:r>
            <a:r>
              <a:rPr lang="en-GB" sz="700">
                <a:solidFill>
                  <a:srgbClr val="FFFFFF"/>
                </a:solidFill>
              </a:rPr>
              <a:t>@beck_fabian</a:t>
            </a:r>
            <a:endParaRPr sz="700">
              <a:solidFill>
                <a:srgbClr val="FFFFFF"/>
              </a:solidFill>
            </a:endParaRPr>
          </a:p>
        </p:txBody>
      </p:sp>
      <p:pic>
        <p:nvPicPr>
          <p:cNvPr id="82" name="Google Shape;82;p13"/>
          <p:cNvPicPr preferRelativeResize="0"/>
          <p:nvPr/>
        </p:nvPicPr>
        <p:blipFill rotWithShape="1">
          <a:blip r:embed="rId15">
            <a:alphaModFix/>
          </a:blip>
          <a:srcRect b="15424" l="23582" r="20388" t="11747"/>
          <a:stretch/>
        </p:blipFill>
        <p:spPr>
          <a:xfrm>
            <a:off x="8088425" y="4098175"/>
            <a:ext cx="105999" cy="1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3"/>
          <p:cNvSpPr/>
          <p:nvPr/>
        </p:nvSpPr>
        <p:spPr>
          <a:xfrm>
            <a:off x="8043250" y="4296213"/>
            <a:ext cx="914100" cy="136800"/>
          </a:xfrm>
          <a:prstGeom prst="roundRect">
            <a:avLst>
              <a:gd fmla="val 16667" name="adj"/>
            </a:avLst>
          </a:prstGeom>
          <a:solidFill>
            <a:srgbClr val="1DA1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</a:rPr>
              <a:t> </a:t>
            </a:r>
            <a:r>
              <a:rPr lang="en-GB" sz="800">
                <a:solidFill>
                  <a:srgbClr val="FFFFFF"/>
                </a:solidFill>
              </a:rPr>
              <a:t> </a:t>
            </a:r>
            <a:r>
              <a:rPr lang="en-GB" sz="700">
                <a:solidFill>
                  <a:srgbClr val="FFFFFF"/>
                </a:solidFill>
              </a:rPr>
              <a:t>@leonel_merino</a:t>
            </a:r>
            <a:endParaRPr sz="700">
              <a:solidFill>
                <a:srgbClr val="FFFFFF"/>
              </a:solidFill>
            </a:endParaRPr>
          </a:p>
        </p:txBody>
      </p:sp>
      <p:pic>
        <p:nvPicPr>
          <p:cNvPr id="84" name="Google Shape;84;p13"/>
          <p:cNvPicPr preferRelativeResize="0"/>
          <p:nvPr/>
        </p:nvPicPr>
        <p:blipFill rotWithShape="1">
          <a:blip r:embed="rId15">
            <a:alphaModFix/>
          </a:blip>
          <a:srcRect b="15424" l="23582" r="20388" t="11747"/>
          <a:stretch/>
        </p:blipFill>
        <p:spPr>
          <a:xfrm>
            <a:off x="8094350" y="4296700"/>
            <a:ext cx="105999" cy="1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8043250" y="4477050"/>
            <a:ext cx="809700" cy="136800"/>
          </a:xfrm>
          <a:prstGeom prst="roundRect">
            <a:avLst>
              <a:gd fmla="val 16667" name="adj"/>
            </a:avLst>
          </a:prstGeom>
          <a:solidFill>
            <a:srgbClr val="1DA1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</a:rPr>
              <a:t>  </a:t>
            </a:r>
            <a:r>
              <a:rPr lang="en-GB" sz="700">
                <a:solidFill>
                  <a:srgbClr val="FFFFFF"/>
                </a:solidFill>
              </a:rPr>
              <a:t>@okanovic_d</a:t>
            </a:r>
            <a:endParaRPr sz="700">
              <a:solidFill>
                <a:srgbClr val="FFFFFF"/>
              </a:solidFill>
            </a:endParaRPr>
          </a:p>
        </p:txBody>
      </p:sp>
      <p:pic>
        <p:nvPicPr>
          <p:cNvPr id="86" name="Google Shape;86;p13"/>
          <p:cNvPicPr preferRelativeResize="0"/>
          <p:nvPr/>
        </p:nvPicPr>
        <p:blipFill rotWithShape="1">
          <a:blip r:embed="rId15">
            <a:alphaModFix/>
          </a:blip>
          <a:srcRect b="15424" l="23582" r="20388" t="11747"/>
          <a:stretch/>
        </p:blipFill>
        <p:spPr>
          <a:xfrm>
            <a:off x="8086625" y="4477062"/>
            <a:ext cx="105999" cy="1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2"/>
          <p:cNvSpPr txBox="1"/>
          <p:nvPr/>
        </p:nvSpPr>
        <p:spPr>
          <a:xfrm>
            <a:off x="604481" y="1439007"/>
            <a:ext cx="9714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p</a:t>
            </a:r>
            <a:r>
              <a:rPr lang="en-GB" sz="1200"/>
              <a:t>ositive </a:t>
            </a:r>
            <a:endParaRPr sz="1200"/>
          </a:p>
        </p:txBody>
      </p:sp>
      <p:sp>
        <p:nvSpPr>
          <p:cNvPr id="277" name="Google Shape;277;p22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Study: Inexperienced Users vs Experts</a:t>
            </a:r>
            <a:endParaRPr/>
          </a:p>
        </p:txBody>
      </p:sp>
      <p:sp>
        <p:nvSpPr>
          <p:cNvPr id="278" name="Google Shape;278;p22"/>
          <p:cNvSpPr txBox="1"/>
          <p:nvPr>
            <p:ph idx="12" type="sldNum"/>
          </p:nvPr>
        </p:nvSpPr>
        <p:spPr>
          <a:xfrm>
            <a:off x="8557224" y="4693889"/>
            <a:ext cx="494700" cy="3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79" name="Google Shape;2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825" y="1640065"/>
            <a:ext cx="3472650" cy="3116661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2"/>
          <p:cNvSpPr/>
          <p:nvPr/>
        </p:nvSpPr>
        <p:spPr>
          <a:xfrm>
            <a:off x="504429" y="1494666"/>
            <a:ext cx="163800" cy="145500"/>
          </a:xfrm>
          <a:prstGeom prst="rect">
            <a:avLst/>
          </a:prstGeom>
          <a:solidFill>
            <a:srgbClr val="2C7F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81" name="Google Shape;281;p22"/>
          <p:cNvSpPr/>
          <p:nvPr/>
        </p:nvSpPr>
        <p:spPr>
          <a:xfrm>
            <a:off x="1466538" y="1494666"/>
            <a:ext cx="163800" cy="145500"/>
          </a:xfrm>
          <a:prstGeom prst="rect">
            <a:avLst/>
          </a:prstGeom>
          <a:solidFill>
            <a:srgbClr val="7FCD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82" name="Google Shape;282;p22"/>
          <p:cNvSpPr txBox="1"/>
          <p:nvPr/>
        </p:nvSpPr>
        <p:spPr>
          <a:xfrm>
            <a:off x="1587522" y="1439015"/>
            <a:ext cx="9714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n</a:t>
            </a:r>
            <a:r>
              <a:rPr lang="en-GB" sz="1200"/>
              <a:t>eutral</a:t>
            </a:r>
            <a:endParaRPr sz="1200"/>
          </a:p>
        </p:txBody>
      </p:sp>
      <p:sp>
        <p:nvSpPr>
          <p:cNvPr id="283" name="Google Shape;283;p22"/>
          <p:cNvSpPr/>
          <p:nvPr/>
        </p:nvSpPr>
        <p:spPr>
          <a:xfrm>
            <a:off x="2394944" y="1515133"/>
            <a:ext cx="163800" cy="145500"/>
          </a:xfrm>
          <a:prstGeom prst="rect">
            <a:avLst/>
          </a:prstGeom>
          <a:solidFill>
            <a:srgbClr val="EDF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84" name="Google Shape;284;p22"/>
          <p:cNvSpPr txBox="1"/>
          <p:nvPr/>
        </p:nvSpPr>
        <p:spPr>
          <a:xfrm>
            <a:off x="2506890" y="1439015"/>
            <a:ext cx="1075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negative</a:t>
            </a:r>
            <a:endParaRPr sz="1200"/>
          </a:p>
        </p:txBody>
      </p:sp>
      <p:sp>
        <p:nvSpPr>
          <p:cNvPr id="285" name="Google Shape;285;p22"/>
          <p:cNvSpPr txBox="1"/>
          <p:nvPr/>
        </p:nvSpPr>
        <p:spPr>
          <a:xfrm>
            <a:off x="604483" y="1107675"/>
            <a:ext cx="26931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Sentiment</a:t>
            </a:r>
            <a:endParaRPr sz="1800"/>
          </a:p>
        </p:txBody>
      </p:sp>
      <p:pic>
        <p:nvPicPr>
          <p:cNvPr id="286" name="Google Shape;28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2250" y="1497148"/>
            <a:ext cx="3225506" cy="3282962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2"/>
          <p:cNvSpPr txBox="1"/>
          <p:nvPr/>
        </p:nvSpPr>
        <p:spPr>
          <a:xfrm>
            <a:off x="6128408" y="1107677"/>
            <a:ext cx="2352900" cy="28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Helpfulness of PerformoBot</a:t>
            </a:r>
            <a:endParaRPr sz="1800"/>
          </a:p>
        </p:txBody>
      </p:sp>
      <p:sp>
        <p:nvSpPr>
          <p:cNvPr id="288" name="Google Shape;288;p22"/>
          <p:cNvSpPr/>
          <p:nvPr/>
        </p:nvSpPr>
        <p:spPr>
          <a:xfrm>
            <a:off x="960275" y="2948050"/>
            <a:ext cx="823200" cy="14946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2"/>
          <p:cNvSpPr/>
          <p:nvPr/>
        </p:nvSpPr>
        <p:spPr>
          <a:xfrm>
            <a:off x="2417575" y="1789500"/>
            <a:ext cx="823200" cy="12774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2"/>
          <p:cNvSpPr/>
          <p:nvPr/>
        </p:nvSpPr>
        <p:spPr>
          <a:xfrm>
            <a:off x="3668675" y="1037475"/>
            <a:ext cx="1782000" cy="10788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22 novices and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25 experts </a:t>
            </a:r>
            <a:endParaRPr/>
          </a:p>
        </p:txBody>
      </p:sp>
      <p:sp>
        <p:nvSpPr>
          <p:cNvPr id="291" name="Google Shape;291;p22"/>
          <p:cNvSpPr/>
          <p:nvPr/>
        </p:nvSpPr>
        <p:spPr>
          <a:xfrm>
            <a:off x="3681000" y="3833675"/>
            <a:ext cx="1782000" cy="10788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Novices evaluated PerformoBot more positive and helpful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2" name="Google Shape;292;p22"/>
          <p:cNvSpPr txBox="1"/>
          <p:nvPr/>
        </p:nvSpPr>
        <p:spPr>
          <a:xfrm>
            <a:off x="1002875" y="2948050"/>
            <a:ext cx="738000" cy="14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63.7%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3" name="Google Shape;293;p22"/>
          <p:cNvSpPr txBox="1"/>
          <p:nvPr/>
        </p:nvSpPr>
        <p:spPr>
          <a:xfrm>
            <a:off x="2460175" y="3271800"/>
            <a:ext cx="738000" cy="11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44</a:t>
            </a:r>
            <a:r>
              <a:rPr lang="en-GB">
                <a:solidFill>
                  <a:srgbClr val="FFFFFF"/>
                </a:solidFill>
              </a:rPr>
              <a:t>.0%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4" name="Google Shape;294;p22"/>
          <p:cNvSpPr txBox="1"/>
          <p:nvPr/>
        </p:nvSpPr>
        <p:spPr>
          <a:xfrm>
            <a:off x="2460175" y="1809745"/>
            <a:ext cx="7380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48.0</a:t>
            </a:r>
            <a:r>
              <a:rPr lang="en-GB"/>
              <a:t>%</a:t>
            </a:r>
            <a:endParaRPr/>
          </a:p>
        </p:txBody>
      </p:sp>
      <p:sp>
        <p:nvSpPr>
          <p:cNvPr id="295" name="Google Shape;295;p22"/>
          <p:cNvSpPr txBox="1"/>
          <p:nvPr/>
        </p:nvSpPr>
        <p:spPr>
          <a:xfrm>
            <a:off x="2460175" y="3066900"/>
            <a:ext cx="738000" cy="20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8.0%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6" name="Google Shape;296;p22"/>
          <p:cNvSpPr txBox="1"/>
          <p:nvPr/>
        </p:nvSpPr>
        <p:spPr>
          <a:xfrm>
            <a:off x="1002875" y="2539750"/>
            <a:ext cx="7380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1</a:t>
            </a:r>
            <a:r>
              <a:rPr lang="en-GB">
                <a:solidFill>
                  <a:srgbClr val="FFFFFF"/>
                </a:solidFill>
              </a:rPr>
              <a:t>8.2%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7" name="Google Shape;297;p22"/>
          <p:cNvSpPr txBox="1"/>
          <p:nvPr/>
        </p:nvSpPr>
        <p:spPr>
          <a:xfrm>
            <a:off x="1002875" y="2113650"/>
            <a:ext cx="7380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</a:t>
            </a:r>
            <a:r>
              <a:rPr lang="en-GB"/>
              <a:t>8.2%</a:t>
            </a:r>
            <a:endParaRPr/>
          </a:p>
        </p:txBody>
      </p:sp>
      <p:sp>
        <p:nvSpPr>
          <p:cNvPr id="298" name="Google Shape;298;p22"/>
          <p:cNvSpPr/>
          <p:nvPr/>
        </p:nvSpPr>
        <p:spPr>
          <a:xfrm>
            <a:off x="3681000" y="2435575"/>
            <a:ext cx="1782000" cy="10788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Novices and experts were equally able to </a:t>
            </a:r>
            <a:r>
              <a:rPr lang="en-GB">
                <a:solidFill>
                  <a:schemeClr val="dk1"/>
                </a:solidFill>
              </a:rPr>
              <a:t>successfully</a:t>
            </a:r>
            <a:r>
              <a:rPr lang="en-GB">
                <a:solidFill>
                  <a:schemeClr val="dk1"/>
                </a:solidFill>
              </a:rPr>
              <a:t> complete the task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9" name="Google Shape;299;p22"/>
          <p:cNvSpPr txBox="1"/>
          <p:nvPr/>
        </p:nvSpPr>
        <p:spPr>
          <a:xfrm>
            <a:off x="5509475" y="4366225"/>
            <a:ext cx="9714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434343"/>
                </a:solidFill>
              </a:rPr>
              <a:t>Not very much</a:t>
            </a:r>
            <a:endParaRPr sz="800">
              <a:solidFill>
                <a:srgbClr val="434343"/>
              </a:solidFill>
            </a:endParaRPr>
          </a:p>
        </p:txBody>
      </p:sp>
      <p:sp>
        <p:nvSpPr>
          <p:cNvPr id="300" name="Google Shape;300;p22"/>
          <p:cNvSpPr txBox="1"/>
          <p:nvPr/>
        </p:nvSpPr>
        <p:spPr>
          <a:xfrm>
            <a:off x="5537250" y="1386375"/>
            <a:ext cx="9714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434343"/>
                </a:solidFill>
              </a:rPr>
              <a:t>Very much</a:t>
            </a:r>
            <a:endParaRPr sz="800">
              <a:solidFill>
                <a:srgbClr val="434343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3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1512813" y="3473213"/>
            <a:ext cx="300600" cy="371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363" y="2957273"/>
            <a:ext cx="853375" cy="85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3362" y="1140188"/>
            <a:ext cx="853375" cy="853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3"/>
          <p:cNvSpPr txBox="1"/>
          <p:nvPr/>
        </p:nvSpPr>
        <p:spPr>
          <a:xfrm>
            <a:off x="927688" y="1965263"/>
            <a:ext cx="6447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Colin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23"/>
          <p:cNvSpPr txBox="1"/>
          <p:nvPr/>
        </p:nvSpPr>
        <p:spPr>
          <a:xfrm>
            <a:off x="949450" y="3775513"/>
            <a:ext cx="6012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Eve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23"/>
          <p:cNvSpPr txBox="1"/>
          <p:nvPr/>
        </p:nvSpPr>
        <p:spPr>
          <a:xfrm>
            <a:off x="1433425" y="1604538"/>
            <a:ext cx="8535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Mia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0188" y="352263"/>
            <a:ext cx="1436026" cy="143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61382" y="1200275"/>
            <a:ext cx="793275" cy="79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61374" y="3104750"/>
            <a:ext cx="793275" cy="7932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23"/>
          <p:cNvSpPr/>
          <p:nvPr/>
        </p:nvSpPr>
        <p:spPr>
          <a:xfrm>
            <a:off x="7095825" y="395000"/>
            <a:ext cx="853200" cy="7044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3"/>
          <p:cNvSpPr txBox="1"/>
          <p:nvPr/>
        </p:nvSpPr>
        <p:spPr>
          <a:xfrm>
            <a:off x="247150" y="2269650"/>
            <a:ext cx="3998100" cy="466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Helpful for novice/inexperienced users</a:t>
            </a:r>
            <a:endParaRPr/>
          </a:p>
        </p:txBody>
      </p:sp>
      <p:pic>
        <p:nvPicPr>
          <p:cNvPr id="317" name="Google Shape;317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00075" y="395000"/>
            <a:ext cx="644700" cy="6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3"/>
          <p:cNvSpPr txBox="1"/>
          <p:nvPr/>
        </p:nvSpPr>
        <p:spPr>
          <a:xfrm>
            <a:off x="247150" y="4123313"/>
            <a:ext cx="3998100" cy="466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Needs advanced functionality for experts</a:t>
            </a:r>
            <a:endParaRPr/>
          </a:p>
        </p:txBody>
      </p:sp>
      <p:sp>
        <p:nvSpPr>
          <p:cNvPr id="319" name="Google Shape;31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0" name="Google Shape;320;p23"/>
          <p:cNvSpPr txBox="1"/>
          <p:nvPr/>
        </p:nvSpPr>
        <p:spPr>
          <a:xfrm>
            <a:off x="5605638" y="1992250"/>
            <a:ext cx="2987100" cy="1023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More performance concerns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Improved usability features</a:t>
            </a:r>
            <a:endParaRPr/>
          </a:p>
        </p:txBody>
      </p:sp>
      <p:pic>
        <p:nvPicPr>
          <p:cNvPr id="321" name="Google Shape;321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33488" y="751175"/>
            <a:ext cx="853375" cy="853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3"/>
          <p:cNvSpPr txBox="1"/>
          <p:nvPr/>
        </p:nvSpPr>
        <p:spPr>
          <a:xfrm>
            <a:off x="4902600" y="4422825"/>
            <a:ext cx="251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https://declare-project.github.io/PerformoBotSurveyWebsite/index.html</a:t>
            </a:r>
            <a:endParaRPr sz="1000"/>
          </a:p>
        </p:txBody>
      </p:sp>
      <p:pic>
        <p:nvPicPr>
          <p:cNvPr id="323" name="Google Shape;323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336950" y="3667175"/>
            <a:ext cx="1378775" cy="137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9" name="Google Shape;329;p24"/>
          <p:cNvSpPr/>
          <p:nvPr/>
        </p:nvSpPr>
        <p:spPr>
          <a:xfrm>
            <a:off x="5667925" y="1366250"/>
            <a:ext cx="2704500" cy="1055400"/>
          </a:xfrm>
          <a:prstGeom prst="wedgeRoundRectCallout">
            <a:avLst>
              <a:gd fmla="val 44821" name="adj1"/>
              <a:gd fmla="val 68988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B313F"/>
                </a:solidFill>
                <a:latin typeface="Roboto"/>
                <a:ea typeface="Roboto"/>
                <a:cs typeface="Roboto"/>
                <a:sym typeface="Roboto"/>
              </a:rPr>
              <a:t>Great, let us set up a load test together. I need to know what load you want to use, the domain to be tested and the metric which should be measured.</a:t>
            </a:r>
            <a:endParaRPr/>
          </a:p>
        </p:txBody>
      </p:sp>
      <p:sp>
        <p:nvSpPr>
          <p:cNvPr id="330" name="Google Shape;330;p24"/>
          <p:cNvSpPr/>
          <p:nvPr/>
        </p:nvSpPr>
        <p:spPr>
          <a:xfrm>
            <a:off x="3609750" y="1201025"/>
            <a:ext cx="1756500" cy="516000"/>
          </a:xfrm>
          <a:prstGeom prst="wedgeRoundRectCallout">
            <a:avLst>
              <a:gd fmla="val -37158" name="adj1"/>
              <a:gd fmla="val 75034" name="adj2"/>
              <a:gd fmla="val 0" name="adj3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Please perform a </a:t>
            </a:r>
            <a:r>
              <a:rPr lang="en-GB" sz="1000">
                <a:solidFill>
                  <a:srgbClr val="0000FF"/>
                </a:solidFill>
              </a:rPr>
              <a:t>load test</a:t>
            </a:r>
            <a:r>
              <a:rPr lang="en-GB" sz="1000"/>
              <a:t> for me.</a:t>
            </a:r>
            <a:endParaRPr sz="1000"/>
          </a:p>
        </p:txBody>
      </p:sp>
      <p:sp>
        <p:nvSpPr>
          <p:cNvPr id="331" name="Google Shape;331;p24"/>
          <p:cNvSpPr txBox="1"/>
          <p:nvPr/>
        </p:nvSpPr>
        <p:spPr>
          <a:xfrm>
            <a:off x="215725" y="79975"/>
            <a:ext cx="2621400" cy="1837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Intent: </a:t>
            </a:r>
            <a:r>
              <a:rPr lang="en-GB" sz="1000"/>
              <a:t>L</a:t>
            </a:r>
            <a:r>
              <a:rPr lang="en-GB" sz="1000"/>
              <a:t>oad test Newbie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/>
              <a:t>Output context:</a:t>
            </a:r>
            <a:r>
              <a:rPr lang="en-GB" sz="1000"/>
              <a:t> loadtest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/>
              <a:t>Entities:</a:t>
            </a:r>
            <a:endParaRPr sz="1000" u="sng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>
                <a:solidFill>
                  <a:srgbClr val="0000FF"/>
                </a:solidFill>
              </a:rPr>
              <a:t>Analysis type</a:t>
            </a:r>
            <a:endParaRPr sz="10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/>
              <a:t>Training Phrases:</a:t>
            </a:r>
            <a:endParaRPr sz="1000" u="sng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I want to create a </a:t>
            </a:r>
            <a:r>
              <a:rPr lang="en-GB" sz="1000">
                <a:solidFill>
                  <a:srgbClr val="0000FF"/>
                </a:solidFill>
              </a:rPr>
              <a:t>load test</a:t>
            </a:r>
            <a:r>
              <a:rPr lang="en-GB" sz="1000"/>
              <a:t>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Help me to define a </a:t>
            </a:r>
            <a:r>
              <a:rPr lang="en-GB" sz="1000">
                <a:solidFill>
                  <a:srgbClr val="0000FF"/>
                </a:solidFill>
              </a:rPr>
              <a:t>load test</a:t>
            </a:r>
            <a:r>
              <a:rPr lang="en-GB" sz="1000">
                <a:solidFill>
                  <a:schemeClr val="dk1"/>
                </a:solidFill>
              </a:rPr>
              <a:t>.</a:t>
            </a:r>
            <a:endParaRPr sz="1000">
              <a:solidFill>
                <a:srgbClr val="0000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I want to perform a </a:t>
            </a:r>
            <a:r>
              <a:rPr lang="en-GB" sz="1000">
                <a:solidFill>
                  <a:srgbClr val="0000FF"/>
                </a:solidFill>
              </a:rPr>
              <a:t>load test</a:t>
            </a:r>
            <a:r>
              <a:rPr lang="en-GB" sz="1000">
                <a:solidFill>
                  <a:schemeClr val="dk1"/>
                </a:solidFill>
              </a:rPr>
              <a:t>.</a:t>
            </a:r>
            <a:endParaRPr sz="1000">
              <a:solidFill>
                <a:srgbClr val="0000FF"/>
              </a:solidFill>
            </a:endParaRPr>
          </a:p>
        </p:txBody>
      </p:sp>
      <p:sp>
        <p:nvSpPr>
          <p:cNvPr id="332" name="Google Shape;332;p24"/>
          <p:cNvSpPr/>
          <p:nvPr/>
        </p:nvSpPr>
        <p:spPr>
          <a:xfrm>
            <a:off x="3609750" y="2335425"/>
            <a:ext cx="1756500" cy="616500"/>
          </a:xfrm>
          <a:prstGeom prst="wedgeRoundRectCallout">
            <a:avLst>
              <a:gd fmla="val -37158" name="adj1"/>
              <a:gd fmla="val 75034" name="adj2"/>
              <a:gd fmla="val 0" name="adj3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Record the </a:t>
            </a:r>
            <a:r>
              <a:rPr lang="en-GB" sz="1000">
                <a:solidFill>
                  <a:srgbClr val="FF00FF"/>
                </a:solidFill>
              </a:rPr>
              <a:t>response time</a:t>
            </a:r>
            <a:r>
              <a:rPr lang="en-GB" sz="1000"/>
              <a:t> for </a:t>
            </a:r>
            <a:r>
              <a:rPr lang="en-GB" sz="1000">
                <a:solidFill>
                  <a:srgbClr val="FF0000"/>
                </a:solidFill>
              </a:rPr>
              <a:t>100 users</a:t>
            </a:r>
            <a:r>
              <a:rPr lang="en-GB" sz="1000"/>
              <a:t> on </a:t>
            </a:r>
            <a:r>
              <a:rPr lang="en-GB" sz="1000">
                <a:solidFill>
                  <a:srgbClr val="93C47D"/>
                </a:solidFill>
              </a:rPr>
              <a:t>www.example.com.</a:t>
            </a:r>
            <a:endParaRPr sz="1000">
              <a:solidFill>
                <a:srgbClr val="93C47D"/>
              </a:solidFill>
            </a:endParaRPr>
          </a:p>
        </p:txBody>
      </p:sp>
      <p:sp>
        <p:nvSpPr>
          <p:cNvPr id="333" name="Google Shape;333;p24"/>
          <p:cNvSpPr/>
          <p:nvPr/>
        </p:nvSpPr>
        <p:spPr>
          <a:xfrm>
            <a:off x="5667925" y="3029675"/>
            <a:ext cx="2704500" cy="1801500"/>
          </a:xfrm>
          <a:prstGeom prst="wedgeRoundRectCallout">
            <a:avLst>
              <a:gd fmla="val 42829" name="adj1"/>
              <a:gd fmla="val 60246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B313F"/>
                </a:solidFill>
                <a:latin typeface="Roboto"/>
                <a:ea typeface="Roboto"/>
                <a:cs typeface="Roboto"/>
                <a:sym typeface="Roboto"/>
              </a:rPr>
              <a:t>Alright I created a load test for you with the following parameters: load: 100 users, domain: www.example.com, metric: response time. If you are satisfied I can execute the load test. Otherwise, you can change the parameters, add more parameters from the parameter list or reset and start over.</a:t>
            </a:r>
            <a:endParaRPr sz="900"/>
          </a:p>
        </p:txBody>
      </p:sp>
      <p:sp>
        <p:nvSpPr>
          <p:cNvPr id="334" name="Google Shape;334;p24"/>
          <p:cNvSpPr txBox="1"/>
          <p:nvPr/>
        </p:nvSpPr>
        <p:spPr>
          <a:xfrm>
            <a:off x="215725" y="1995225"/>
            <a:ext cx="2621400" cy="2872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Intent: </a:t>
            </a:r>
            <a:r>
              <a:rPr lang="en-GB" sz="1000"/>
              <a:t>Define</a:t>
            </a:r>
            <a:r>
              <a:rPr b="1" lang="en-GB" sz="1000"/>
              <a:t> </a:t>
            </a:r>
            <a:r>
              <a:rPr lang="en-GB" sz="1000"/>
              <a:t>a l</a:t>
            </a:r>
            <a:r>
              <a:rPr lang="en-GB" sz="1000"/>
              <a:t>oad test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/>
              <a:t>Output context:</a:t>
            </a:r>
            <a:r>
              <a:rPr lang="en-GB" sz="1000"/>
              <a:t> loadtest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/>
              <a:t>Entities:</a:t>
            </a:r>
            <a:endParaRPr sz="1000">
              <a:solidFill>
                <a:srgbClr val="1155CC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>
                <a:solidFill>
                  <a:srgbClr val="FF0000"/>
                </a:solidFill>
              </a:rPr>
              <a:t>Load</a:t>
            </a:r>
            <a:endParaRPr sz="1000">
              <a:solidFill>
                <a:srgbClr val="FF0000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>
                <a:solidFill>
                  <a:srgbClr val="93C47D"/>
                </a:solidFill>
              </a:rPr>
              <a:t>Domain</a:t>
            </a:r>
            <a:endParaRPr sz="1000">
              <a:solidFill>
                <a:srgbClr val="93C47D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>
                <a:solidFill>
                  <a:srgbClr val="FF00FF"/>
                </a:solidFill>
              </a:rPr>
              <a:t>Metric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>
                <a:solidFill>
                  <a:srgbClr val="0000FF"/>
                </a:solidFill>
              </a:rPr>
              <a:t>Analysis type </a:t>
            </a:r>
            <a:r>
              <a:rPr lang="en-GB" sz="1000">
                <a:solidFill>
                  <a:schemeClr val="dk1"/>
                </a:solidFill>
              </a:rPr>
              <a:t>(optional)</a:t>
            </a:r>
            <a:endParaRPr sz="1000">
              <a:solidFill>
                <a:srgbClr val="FF00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>
                <a:solidFill>
                  <a:srgbClr val="BF9000"/>
                </a:solidFill>
              </a:rPr>
              <a:t>D</a:t>
            </a:r>
            <a:r>
              <a:rPr lang="en-GB" sz="1000">
                <a:solidFill>
                  <a:srgbClr val="BF9000"/>
                </a:solidFill>
              </a:rPr>
              <a:t>uration</a:t>
            </a:r>
            <a:r>
              <a:rPr lang="en-GB" sz="1000"/>
              <a:t> (optional)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/>
              <a:t>Training Phrases:</a:t>
            </a:r>
            <a:endParaRPr sz="1000" u="sng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>
                <a:solidFill>
                  <a:srgbClr val="0000FF"/>
                </a:solidFill>
              </a:rPr>
              <a:t>Loadtest</a:t>
            </a:r>
            <a:r>
              <a:rPr lang="en-GB" sz="1000"/>
              <a:t> with </a:t>
            </a:r>
            <a:r>
              <a:rPr lang="en-GB" sz="1000">
                <a:solidFill>
                  <a:srgbClr val="FF0000"/>
                </a:solidFill>
              </a:rPr>
              <a:t>55 users</a:t>
            </a:r>
            <a:endParaRPr sz="1000">
              <a:solidFill>
                <a:srgbClr val="0000FF"/>
              </a:solidFill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I want one with </a:t>
            </a:r>
            <a:r>
              <a:rPr lang="en-GB" sz="1000">
                <a:solidFill>
                  <a:srgbClr val="BF9000"/>
                </a:solidFill>
              </a:rPr>
              <a:t>3 hours</a:t>
            </a:r>
            <a:r>
              <a:rPr lang="en-GB" sz="1000"/>
              <a:t>, </a:t>
            </a:r>
            <a:r>
              <a:rPr lang="en-GB" sz="1000">
                <a:solidFill>
                  <a:srgbClr val="FF0000"/>
                </a:solidFill>
              </a:rPr>
              <a:t>22 users</a:t>
            </a:r>
            <a:r>
              <a:rPr lang="en-GB" sz="1000"/>
              <a:t> and </a:t>
            </a:r>
            <a:r>
              <a:rPr lang="en-GB" sz="1000">
                <a:solidFill>
                  <a:srgbClr val="FF00FF"/>
                </a:solidFill>
              </a:rPr>
              <a:t>response time</a:t>
            </a:r>
            <a:r>
              <a:rPr lang="en-GB" sz="1000"/>
              <a:t>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Create a </a:t>
            </a:r>
            <a:r>
              <a:rPr lang="en-GB" sz="1000">
                <a:solidFill>
                  <a:srgbClr val="0000FF"/>
                </a:solidFill>
              </a:rPr>
              <a:t>load test</a:t>
            </a:r>
            <a:r>
              <a:rPr lang="en-GB" sz="1000"/>
              <a:t> with</a:t>
            </a:r>
            <a:r>
              <a:rPr lang="en-GB" sz="1000">
                <a:solidFill>
                  <a:srgbClr val="FF0000"/>
                </a:solidFill>
              </a:rPr>
              <a:t> 30 users</a:t>
            </a:r>
            <a:r>
              <a:rPr lang="en-GB" sz="1000"/>
              <a:t> at </a:t>
            </a:r>
            <a:r>
              <a:rPr lang="en-GB" sz="1000">
                <a:solidFill>
                  <a:srgbClr val="93C47D"/>
                </a:solidFill>
              </a:rPr>
              <a:t>www.myservice.de</a:t>
            </a:r>
            <a:r>
              <a:rPr lang="en-GB" sz="1000"/>
              <a:t> and measure </a:t>
            </a:r>
            <a:r>
              <a:rPr lang="en-GB" sz="1000">
                <a:solidFill>
                  <a:srgbClr val="FF00FF"/>
                </a:solidFill>
              </a:rPr>
              <a:t>server status</a:t>
            </a:r>
            <a:r>
              <a:rPr lang="en-GB" sz="1000"/>
              <a:t>.</a:t>
            </a:r>
            <a:endParaRPr sz="1000"/>
          </a:p>
        </p:txBody>
      </p:sp>
      <p:cxnSp>
        <p:nvCxnSpPr>
          <p:cNvPr id="335" name="Google Shape;335;p24"/>
          <p:cNvCxnSpPr>
            <a:stCxn id="331" idx="3"/>
            <a:endCxn id="330" idx="1"/>
          </p:cNvCxnSpPr>
          <p:nvPr/>
        </p:nvCxnSpPr>
        <p:spPr>
          <a:xfrm>
            <a:off x="2837125" y="998725"/>
            <a:ext cx="772500" cy="46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6" name="Google Shape;336;p24"/>
          <p:cNvCxnSpPr>
            <a:stCxn id="334" idx="3"/>
            <a:endCxn id="332" idx="1"/>
          </p:cNvCxnSpPr>
          <p:nvPr/>
        </p:nvCxnSpPr>
        <p:spPr>
          <a:xfrm flipH="1" rot="10800000">
            <a:off x="2837125" y="2643675"/>
            <a:ext cx="772500" cy="78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7" name="Google Shape;337;p24"/>
          <p:cNvSpPr txBox="1"/>
          <p:nvPr>
            <p:ph type="title"/>
          </p:nvPr>
        </p:nvSpPr>
        <p:spPr>
          <a:xfrm>
            <a:off x="3265350" y="9925"/>
            <a:ext cx="596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Load test intents and entities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5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Performance Report</a:t>
            </a:r>
            <a:endParaRPr/>
          </a:p>
        </p:txBody>
      </p:sp>
      <p:sp>
        <p:nvSpPr>
          <p:cNvPr id="343" name="Google Shape;34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4" name="Google Shape;3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2850"/>
            <a:ext cx="4572000" cy="2816608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5" name="Google Shape;345;p25"/>
          <p:cNvPicPr preferRelativeResize="0"/>
          <p:nvPr/>
        </p:nvPicPr>
        <p:blipFill rotWithShape="1">
          <a:blip r:embed="rId4">
            <a:alphaModFix/>
          </a:blip>
          <a:srcRect b="0" l="0" r="0" t="-2553"/>
          <a:stretch/>
        </p:blipFill>
        <p:spPr>
          <a:xfrm>
            <a:off x="0" y="3670850"/>
            <a:ext cx="4571999" cy="119315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6" name="Google Shape;346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00750" y="0"/>
            <a:ext cx="4543249" cy="2120025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7" name="Google Shape;347;p25"/>
          <p:cNvPicPr preferRelativeResize="0"/>
          <p:nvPr/>
        </p:nvPicPr>
        <p:blipFill rotWithShape="1">
          <a:blip r:embed="rId6">
            <a:alphaModFix/>
          </a:blip>
          <a:srcRect b="0" l="1989" r="0" t="0"/>
          <a:stretch/>
        </p:blipFill>
        <p:spPr>
          <a:xfrm>
            <a:off x="4600750" y="2201859"/>
            <a:ext cx="4543252" cy="2854967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8" name="Google Shape;348;p25"/>
          <p:cNvSpPr txBox="1"/>
          <p:nvPr/>
        </p:nvSpPr>
        <p:spPr>
          <a:xfrm>
            <a:off x="4331750" y="854850"/>
            <a:ext cx="2010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1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349" name="Google Shape;349;p25"/>
          <p:cNvSpPr txBox="1"/>
          <p:nvPr/>
        </p:nvSpPr>
        <p:spPr>
          <a:xfrm>
            <a:off x="4331750" y="3701125"/>
            <a:ext cx="2010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2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350" name="Google Shape;350;p25"/>
          <p:cNvSpPr txBox="1"/>
          <p:nvPr/>
        </p:nvSpPr>
        <p:spPr>
          <a:xfrm>
            <a:off x="8903625" y="1820525"/>
            <a:ext cx="2010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3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351" name="Google Shape;351;p25"/>
          <p:cNvSpPr txBox="1"/>
          <p:nvPr/>
        </p:nvSpPr>
        <p:spPr>
          <a:xfrm>
            <a:off x="8903625" y="4767400"/>
            <a:ext cx="2010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4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6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357" name="Google Shape;357;p26"/>
          <p:cNvSpPr txBox="1"/>
          <p:nvPr>
            <p:ph idx="1" type="body"/>
          </p:nvPr>
        </p:nvSpPr>
        <p:spPr>
          <a:xfrm>
            <a:off x="223950" y="1089150"/>
            <a:ext cx="8520600" cy="35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Icons from flaticon (</a:t>
            </a:r>
            <a:r>
              <a:rPr lang="en-GB" sz="1400" u="sng">
                <a:solidFill>
                  <a:schemeClr val="hlink"/>
                </a:solidFill>
                <a:hlinkClick r:id="rId3"/>
              </a:rPr>
              <a:t>https://www.flaticon.com/</a:t>
            </a:r>
            <a:r>
              <a:rPr lang="en-GB" sz="1400"/>
              <a:t>)</a:t>
            </a:r>
            <a:r>
              <a:rPr lang="en-GB" sz="1400"/>
              <a:t> </a:t>
            </a:r>
            <a:r>
              <a:rPr lang="en-GB" sz="1400"/>
              <a:t>made by dave-gandy (question mark), monkik (people), freepik, eucalyp, smashicons (analysis, computers, clocks), flat-icons (performobot), roundicons (check mark, x, smileys)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chatbot gif: </a:t>
            </a:r>
            <a:r>
              <a:rPr lang="en-GB" sz="1400" u="sng">
                <a:solidFill>
                  <a:schemeClr val="hlink"/>
                </a:solidFill>
                <a:hlinkClick r:id="rId4"/>
              </a:rPr>
              <a:t>https://cdn.dribbble.com/users/37530/screenshots/2937858/drib_blink_bot.gif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Messages gif: </a:t>
            </a:r>
            <a:r>
              <a:rPr lang="en-GB" sz="1400" u="sng">
                <a:solidFill>
                  <a:schemeClr val="hlink"/>
                </a:solidFill>
                <a:hlinkClick r:id="rId5"/>
              </a:rPr>
              <a:t>https://i.gifer.com/origin/98/98447b873b927d46f752e9e0fc9c2910_w200.gif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/>
              <a:t>Okanović et al., &lt;under review&gt;:</a:t>
            </a:r>
            <a:br>
              <a:rPr lang="en-GB" sz="1600"/>
            </a:br>
            <a:r>
              <a:rPr lang="en-GB" sz="1600"/>
              <a:t>Dušan Okanović, Samuel Beck, Lasse Merz, Christoph Zorn, Leonel Merino, André van Hoorn, Fabian Beck: Can a Chatbot Support Software Engineers with Load Testing? Approach and Experiences. Under review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/>
          <p:nvPr/>
        </p:nvSpPr>
        <p:spPr>
          <a:xfrm>
            <a:off x="7244975" y="1783125"/>
            <a:ext cx="1714500" cy="1705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/>
          <p:nvPr/>
        </p:nvSpPr>
        <p:spPr>
          <a:xfrm>
            <a:off x="4238150" y="1561025"/>
            <a:ext cx="2357700" cy="21270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FFFF">
                <a:alpha val="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 Medium"/>
                <a:ea typeface="Roboto Medium"/>
                <a:cs typeface="Roboto Medium"/>
                <a:sym typeface="Roboto Medium"/>
              </a:rPr>
              <a:t>Motivation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6075" y="1828638"/>
            <a:ext cx="1486225" cy="148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0250" y="1637225"/>
            <a:ext cx="1035950" cy="103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4775" y="1676250"/>
            <a:ext cx="957900" cy="95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7350" y="2769575"/>
            <a:ext cx="853375" cy="85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4638" y="1438661"/>
            <a:ext cx="853375" cy="85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1275" y="2438775"/>
            <a:ext cx="853375" cy="85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/>
          <p:nvPr/>
        </p:nvSpPr>
        <p:spPr>
          <a:xfrm>
            <a:off x="2279025" y="1499550"/>
            <a:ext cx="14508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Roboto"/>
                <a:ea typeface="Roboto"/>
                <a:cs typeface="Roboto"/>
                <a:sym typeface="Roboto"/>
              </a:rPr>
              <a:t>ChatBot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4579575" y="782838"/>
            <a:ext cx="17415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Roboto"/>
                <a:ea typeface="Roboto"/>
                <a:cs typeface="Roboto"/>
                <a:sym typeface="Roboto"/>
              </a:rPr>
              <a:t>Performance Evaluation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" name="Google Shape;102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101715" y="1894715"/>
            <a:ext cx="1805426" cy="135408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/>
          <p:nvPr/>
        </p:nvSpPr>
        <p:spPr>
          <a:xfrm>
            <a:off x="87488" y="3526525"/>
            <a:ext cx="8535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Mia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" name="Google Shape;104;p14"/>
          <p:cNvCxnSpPr/>
          <p:nvPr/>
        </p:nvCxnSpPr>
        <p:spPr>
          <a:xfrm>
            <a:off x="1809350" y="2486650"/>
            <a:ext cx="506700" cy="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5" name="Google Shape;105;p14"/>
          <p:cNvSpPr txBox="1"/>
          <p:nvPr/>
        </p:nvSpPr>
        <p:spPr>
          <a:xfrm>
            <a:off x="7363775" y="1400975"/>
            <a:ext cx="14508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Roboto"/>
                <a:ea typeface="Roboto"/>
                <a:cs typeface="Roboto"/>
                <a:sym typeface="Roboto"/>
              </a:rPr>
              <a:t>System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895600" y="3340050"/>
            <a:ext cx="7491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Colin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4"/>
          <p:cNvSpPr txBox="1"/>
          <p:nvPr/>
        </p:nvSpPr>
        <p:spPr>
          <a:xfrm>
            <a:off x="270625" y="2292025"/>
            <a:ext cx="8214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Eve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8" name="Google Shape;108;p14"/>
          <p:cNvCxnSpPr/>
          <p:nvPr/>
        </p:nvCxnSpPr>
        <p:spPr>
          <a:xfrm flipH="1">
            <a:off x="1809350" y="2639050"/>
            <a:ext cx="506700" cy="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3660225" y="2494500"/>
            <a:ext cx="506700" cy="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0" name="Google Shape;110;p14"/>
          <p:cNvCxnSpPr/>
          <p:nvPr/>
        </p:nvCxnSpPr>
        <p:spPr>
          <a:xfrm flipH="1">
            <a:off x="3660225" y="2646900"/>
            <a:ext cx="506700" cy="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6667063" y="2494500"/>
            <a:ext cx="506700" cy="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2" name="Google Shape;112;p14"/>
          <p:cNvCxnSpPr/>
          <p:nvPr/>
        </p:nvCxnSpPr>
        <p:spPr>
          <a:xfrm flipH="1">
            <a:off x="6667063" y="2646900"/>
            <a:ext cx="506700" cy="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13" name="Google Shape;11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4" name="Google Shape;114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439450" y="2087037"/>
            <a:ext cx="1097388" cy="1097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24925" y="2683300"/>
            <a:ext cx="853375" cy="85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2425" y="1903800"/>
            <a:ext cx="853375" cy="85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5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 Medium"/>
                <a:ea typeface="Roboto Medium"/>
                <a:cs typeface="Roboto Medium"/>
                <a:sym typeface="Roboto Medium"/>
              </a:rPr>
              <a:t>Goals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22" name="Google Shape;12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7313" y="1920848"/>
            <a:ext cx="853375" cy="85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85250" y="3545013"/>
            <a:ext cx="1436026" cy="14360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15"/>
          <p:cNvCxnSpPr/>
          <p:nvPr/>
        </p:nvCxnSpPr>
        <p:spPr>
          <a:xfrm>
            <a:off x="1099625" y="3012113"/>
            <a:ext cx="1063800" cy="856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25" name="Google Shape;125;p15"/>
          <p:cNvCxnSpPr/>
          <p:nvPr/>
        </p:nvCxnSpPr>
        <p:spPr>
          <a:xfrm flipH="1">
            <a:off x="3447312" y="2870637"/>
            <a:ext cx="3600" cy="674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26" name="Google Shape;126;p15"/>
          <p:cNvCxnSpPr/>
          <p:nvPr/>
        </p:nvCxnSpPr>
        <p:spPr>
          <a:xfrm flipH="1">
            <a:off x="4770500" y="3020625"/>
            <a:ext cx="1084800" cy="9123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27" name="Google Shape;127;p15"/>
          <p:cNvSpPr/>
          <p:nvPr/>
        </p:nvSpPr>
        <p:spPr>
          <a:xfrm>
            <a:off x="6558675" y="1856350"/>
            <a:ext cx="1761600" cy="707400"/>
          </a:xfrm>
          <a:prstGeom prst="wedgeRoundRectCallout">
            <a:avLst>
              <a:gd fmla="val -35530" name="adj1"/>
              <a:gd fmla="val 86160" name="adj2"/>
              <a:gd fmla="val 16667" name="adj3"/>
            </a:avLst>
          </a:prstGeom>
          <a:solidFill>
            <a:srgbClr val="FFFFFF"/>
          </a:solidFill>
          <a:ln cap="flat" cmpd="sng" w="19050">
            <a:solidFill>
              <a:srgbClr val="43434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Perform a load test with 100 users and measure response time.</a:t>
            </a:r>
            <a:endParaRPr i="0" sz="1100" u="none" cap="none" strike="noStrike">
              <a:solidFill>
                <a:srgbClr val="3E444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3875800" y="1903813"/>
            <a:ext cx="1554000" cy="572700"/>
          </a:xfrm>
          <a:prstGeom prst="wedgeRoundRectCallout">
            <a:avLst>
              <a:gd fmla="val -35530" name="adj1"/>
              <a:gd fmla="val 86160" name="adj2"/>
              <a:gd fmla="val 16667" name="adj3"/>
            </a:avLst>
          </a:prstGeom>
          <a:solidFill>
            <a:srgbClr val="FFFFFF"/>
          </a:solidFill>
          <a:ln cap="flat" cmpd="sng" w="19050">
            <a:solidFill>
              <a:srgbClr val="43434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I want to perform a load test for Eve’s system.</a:t>
            </a:r>
            <a:endParaRPr i="0" sz="1100" u="none" cap="none" strike="noStrike">
              <a:solidFill>
                <a:srgbClr val="3E444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15"/>
          <p:cNvSpPr/>
          <p:nvPr/>
        </p:nvSpPr>
        <p:spPr>
          <a:xfrm>
            <a:off x="5243130" y="4179375"/>
            <a:ext cx="741900" cy="32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155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72653" y="4066712"/>
            <a:ext cx="548700" cy="5487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50692" y="3970125"/>
            <a:ext cx="741892" cy="74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3" name="Google Shape;133;p15"/>
          <p:cNvSpPr txBox="1"/>
          <p:nvPr/>
        </p:nvSpPr>
        <p:spPr>
          <a:xfrm>
            <a:off x="162150" y="718125"/>
            <a:ext cx="8819700" cy="853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Evaluate the applicability of a chatbot to facilitate performance evaluations.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Gather impressions from performance experts and novices about using a chatbot in this context.</a:t>
            </a:r>
            <a:endParaRPr sz="1500"/>
          </a:p>
        </p:txBody>
      </p:sp>
      <p:pic>
        <p:nvPicPr>
          <p:cNvPr id="134" name="Google Shape;134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6250" y="1922150"/>
            <a:ext cx="853375" cy="85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5"/>
          <p:cNvSpPr/>
          <p:nvPr/>
        </p:nvSpPr>
        <p:spPr>
          <a:xfrm>
            <a:off x="1108825" y="1922163"/>
            <a:ext cx="1554000" cy="572700"/>
          </a:xfrm>
          <a:prstGeom prst="wedgeRoundRectCallout">
            <a:avLst>
              <a:gd fmla="val -35530" name="adj1"/>
              <a:gd fmla="val 86160" name="adj2"/>
              <a:gd fmla="val 16667" name="adj3"/>
            </a:avLst>
          </a:prstGeom>
          <a:solidFill>
            <a:srgbClr val="FFFFFF"/>
          </a:solidFill>
          <a:ln cap="flat" cmpd="sng" w="19050">
            <a:solidFill>
              <a:srgbClr val="43434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 want to test Eve’s system.</a:t>
            </a:r>
            <a:endParaRPr sz="11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7900" y="1313000"/>
            <a:ext cx="1973156" cy="807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1" name="Google Shape;141;p16"/>
          <p:cNvCxnSpPr/>
          <p:nvPr/>
        </p:nvCxnSpPr>
        <p:spPr>
          <a:xfrm flipH="1" rot="10800000">
            <a:off x="2679450" y="1838563"/>
            <a:ext cx="998400" cy="711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42" name="Google Shape;142;p16"/>
          <p:cNvCxnSpPr/>
          <p:nvPr/>
        </p:nvCxnSpPr>
        <p:spPr>
          <a:xfrm>
            <a:off x="4891475" y="2160950"/>
            <a:ext cx="5100" cy="513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pic>
        <p:nvPicPr>
          <p:cNvPr id="143" name="Google Shape;14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3700" y="2008400"/>
            <a:ext cx="1718600" cy="171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16"/>
          <p:cNvCxnSpPr/>
          <p:nvPr/>
        </p:nvCxnSpPr>
        <p:spPr>
          <a:xfrm flipH="1" rot="10800000">
            <a:off x="5856225" y="2781450"/>
            <a:ext cx="998400" cy="711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pic>
        <p:nvPicPr>
          <p:cNvPr id="145" name="Google Shape;14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6113" y="2861700"/>
            <a:ext cx="1436026" cy="14360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16"/>
          <p:cNvCxnSpPr/>
          <p:nvPr/>
        </p:nvCxnSpPr>
        <p:spPr>
          <a:xfrm>
            <a:off x="3132075" y="973375"/>
            <a:ext cx="0" cy="362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16"/>
          <p:cNvSpPr txBox="1"/>
          <p:nvPr/>
        </p:nvSpPr>
        <p:spPr>
          <a:xfrm>
            <a:off x="265800" y="905400"/>
            <a:ext cx="26364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</a:rPr>
              <a:t>User Interaction</a:t>
            </a:r>
            <a:endParaRPr b="1" sz="1800"/>
          </a:p>
        </p:txBody>
      </p:sp>
      <p:sp>
        <p:nvSpPr>
          <p:cNvPr id="148" name="Google Shape;148;p16"/>
          <p:cNvSpPr txBox="1"/>
          <p:nvPr/>
        </p:nvSpPr>
        <p:spPr>
          <a:xfrm>
            <a:off x="3481250" y="905400"/>
            <a:ext cx="26364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</a:rPr>
              <a:t>Language Processing</a:t>
            </a:r>
            <a:endParaRPr b="1" sz="1800"/>
          </a:p>
        </p:txBody>
      </p:sp>
      <p:sp>
        <p:nvSpPr>
          <p:cNvPr id="149" name="Google Shape;149;p16"/>
          <p:cNvSpPr txBox="1"/>
          <p:nvPr/>
        </p:nvSpPr>
        <p:spPr>
          <a:xfrm>
            <a:off x="6549963" y="905400"/>
            <a:ext cx="26364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</a:rPr>
              <a:t>Analysis &amp; Reporting</a:t>
            </a:r>
            <a:endParaRPr b="1" sz="1800"/>
          </a:p>
        </p:txBody>
      </p:sp>
      <p:sp>
        <p:nvSpPr>
          <p:cNvPr id="150" name="Google Shape;150;p16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 Medium"/>
                <a:ea typeface="Roboto Medium"/>
                <a:cs typeface="Roboto Medium"/>
                <a:sym typeface="Roboto Medium"/>
              </a:rPr>
              <a:t>Approach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51" name="Google Shape;151;p16"/>
          <p:cNvSpPr txBox="1"/>
          <p:nvPr/>
        </p:nvSpPr>
        <p:spPr>
          <a:xfrm>
            <a:off x="3484850" y="4154000"/>
            <a:ext cx="26364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PerformoBot</a:t>
            </a:r>
            <a:endParaRPr/>
          </a:p>
        </p:txBody>
      </p:sp>
      <p:cxnSp>
        <p:nvCxnSpPr>
          <p:cNvPr id="152" name="Google Shape;152;p16"/>
          <p:cNvCxnSpPr/>
          <p:nvPr/>
        </p:nvCxnSpPr>
        <p:spPr>
          <a:xfrm>
            <a:off x="6395000" y="973375"/>
            <a:ext cx="0" cy="362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16"/>
          <p:cNvSpPr/>
          <p:nvPr/>
        </p:nvSpPr>
        <p:spPr>
          <a:xfrm>
            <a:off x="1289300" y="2331038"/>
            <a:ext cx="300600" cy="371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57313" y="2028686"/>
            <a:ext cx="853375" cy="85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04650" y="3145125"/>
            <a:ext cx="853375" cy="85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6"/>
          <p:cNvSpPr txBox="1"/>
          <p:nvPr/>
        </p:nvSpPr>
        <p:spPr>
          <a:xfrm>
            <a:off x="1308975" y="3970200"/>
            <a:ext cx="6447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Colin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16"/>
          <p:cNvSpPr txBox="1"/>
          <p:nvPr/>
        </p:nvSpPr>
        <p:spPr>
          <a:xfrm>
            <a:off x="1283400" y="2846925"/>
            <a:ext cx="6012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Eve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16"/>
          <p:cNvSpPr txBox="1"/>
          <p:nvPr/>
        </p:nvSpPr>
        <p:spPr>
          <a:xfrm>
            <a:off x="416700" y="3728488"/>
            <a:ext cx="8535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Mia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5600" y="2938450"/>
            <a:ext cx="853375" cy="85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  <p:sp>
        <p:nvSpPr>
          <p:cNvPr id="166" name="Google Shape;16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7" name="Google Shape;167;p17" title="mia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  <p:sp>
        <p:nvSpPr>
          <p:cNvPr id="173" name="Google Shape;17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74" name="Google Shape;174;p18" title="Eve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Study</a:t>
            </a:r>
            <a:endParaRPr/>
          </a:p>
        </p:txBody>
      </p:sp>
      <p:sp>
        <p:nvSpPr>
          <p:cNvPr id="180" name="Google Shape;18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81" name="Google Shape;181;p19"/>
          <p:cNvGrpSpPr/>
          <p:nvPr/>
        </p:nvGrpSpPr>
        <p:grpSpPr>
          <a:xfrm>
            <a:off x="158527" y="3404688"/>
            <a:ext cx="6345839" cy="811459"/>
            <a:chOff x="1593000" y="2322564"/>
            <a:chExt cx="5957975" cy="643504"/>
          </a:xfrm>
        </p:grpSpPr>
        <p:sp>
          <p:nvSpPr>
            <p:cNvPr id="182" name="Google Shape;182;p19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 rot="-5400000">
              <a:off x="4209522" y="1226739"/>
              <a:ext cx="643350" cy="2835000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2342644" y="2399939"/>
              <a:ext cx="30021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What are the differences between inexperienced users and experts in the above categories?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9" name="Google Shape;189;p19"/>
          <p:cNvGrpSpPr/>
          <p:nvPr/>
        </p:nvGrpSpPr>
        <p:grpSpPr>
          <a:xfrm>
            <a:off x="158527" y="2578908"/>
            <a:ext cx="6345839" cy="811469"/>
            <a:chOff x="1593000" y="2322555"/>
            <a:chExt cx="5957975" cy="643512"/>
          </a:xfrm>
        </p:grpSpPr>
        <p:sp>
          <p:nvSpPr>
            <p:cNvPr id="190" name="Google Shape;190;p19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 rot="-5400000">
              <a:off x="4206035" y="1230218"/>
              <a:ext cx="643375" cy="2828050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9"/>
            <p:cNvSpPr/>
            <p:nvPr/>
          </p:nvSpPr>
          <p:spPr>
            <a:xfrm>
              <a:off x="2342644" y="2399955"/>
              <a:ext cx="29712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What educational effect does PerformoBot have on participants?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19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7" name="Google Shape;197;p19"/>
          <p:cNvGrpSpPr/>
          <p:nvPr/>
        </p:nvGrpSpPr>
        <p:grpSpPr>
          <a:xfrm>
            <a:off x="158527" y="927347"/>
            <a:ext cx="6345839" cy="811466"/>
            <a:chOff x="1593000" y="2322558"/>
            <a:chExt cx="5957975" cy="643510"/>
          </a:xfrm>
        </p:grpSpPr>
        <p:sp>
          <p:nvSpPr>
            <p:cNvPr id="198" name="Google Shape;198;p19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 rot="-5400000">
              <a:off x="4202560" y="1233695"/>
              <a:ext cx="643375" cy="2821100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9"/>
            <p:cNvSpPr/>
            <p:nvPr/>
          </p:nvSpPr>
          <p:spPr>
            <a:xfrm>
              <a:off x="2342644" y="2399958"/>
              <a:ext cx="29712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How can a chatbot help users do a performance evaluation through a load test?</a:t>
              </a:r>
              <a:endPara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02" name="Google Shape;202;p19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9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05" name="Google Shape;2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5856" y="3342375"/>
            <a:ext cx="891644" cy="873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9"/>
          <p:cNvSpPr txBox="1"/>
          <p:nvPr/>
        </p:nvSpPr>
        <p:spPr>
          <a:xfrm>
            <a:off x="6642900" y="3717800"/>
            <a:ext cx="1603200" cy="389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47 participants</a:t>
            </a:r>
            <a:endParaRPr sz="1600"/>
          </a:p>
        </p:txBody>
      </p:sp>
      <p:pic>
        <p:nvPicPr>
          <p:cNvPr id="207" name="Google Shape;2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8950" y="787675"/>
            <a:ext cx="1288550" cy="873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43421" y="898233"/>
            <a:ext cx="1019607" cy="44724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9"/>
          <p:cNvSpPr/>
          <p:nvPr/>
        </p:nvSpPr>
        <p:spPr>
          <a:xfrm>
            <a:off x="7977453" y="952746"/>
            <a:ext cx="116100" cy="70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43421" y="926582"/>
            <a:ext cx="184349" cy="122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77450" y="1832525"/>
            <a:ext cx="863025" cy="863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9"/>
          <p:cNvSpPr txBox="1"/>
          <p:nvPr/>
        </p:nvSpPr>
        <p:spPr>
          <a:xfrm>
            <a:off x="6760895" y="2175475"/>
            <a:ext cx="863100" cy="389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Survey</a:t>
            </a:r>
            <a:endParaRPr sz="1600"/>
          </a:p>
        </p:txBody>
      </p:sp>
      <p:sp>
        <p:nvSpPr>
          <p:cNvPr id="213" name="Google Shape;213;p19"/>
          <p:cNvSpPr txBox="1"/>
          <p:nvPr/>
        </p:nvSpPr>
        <p:spPr>
          <a:xfrm>
            <a:off x="6760900" y="1049400"/>
            <a:ext cx="863100" cy="389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Task</a:t>
            </a:r>
            <a:endParaRPr sz="1600"/>
          </a:p>
        </p:txBody>
      </p:sp>
      <p:sp>
        <p:nvSpPr>
          <p:cNvPr id="214" name="Google Shape;214;p19"/>
          <p:cNvSpPr txBox="1"/>
          <p:nvPr/>
        </p:nvSpPr>
        <p:spPr>
          <a:xfrm>
            <a:off x="6979250" y="1479625"/>
            <a:ext cx="4164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+</a:t>
            </a:r>
            <a:endParaRPr sz="3000"/>
          </a:p>
        </p:txBody>
      </p:sp>
      <p:sp>
        <p:nvSpPr>
          <p:cNvPr id="215" name="Google Shape;215;p19"/>
          <p:cNvSpPr/>
          <p:nvPr/>
        </p:nvSpPr>
        <p:spPr>
          <a:xfrm>
            <a:off x="7058950" y="2901450"/>
            <a:ext cx="267000" cy="572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6" name="Google Shape;216;p19"/>
          <p:cNvGrpSpPr/>
          <p:nvPr/>
        </p:nvGrpSpPr>
        <p:grpSpPr>
          <a:xfrm>
            <a:off x="158527" y="1753097"/>
            <a:ext cx="6345839" cy="811466"/>
            <a:chOff x="1593000" y="2322558"/>
            <a:chExt cx="5957975" cy="643510"/>
          </a:xfrm>
        </p:grpSpPr>
        <p:sp>
          <p:nvSpPr>
            <p:cNvPr id="217" name="Google Shape;217;p19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9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9"/>
            <p:cNvSpPr/>
            <p:nvPr/>
          </p:nvSpPr>
          <p:spPr>
            <a:xfrm rot="-5400000">
              <a:off x="4202560" y="1233695"/>
              <a:ext cx="643375" cy="2821100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2342644" y="2399958"/>
              <a:ext cx="29712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How do users interact with PerformoBot?</a:t>
              </a:r>
              <a:endParaRPr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21" name="Google Shape;221;p19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4" name="Google Shape;224;p19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</a:t>
            </a:r>
            <a:r>
              <a:rPr lang="en-GB"/>
              <a:t>: Research Questions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8275" y="660450"/>
            <a:ext cx="2026750" cy="1990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0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Study: Task + Survey</a:t>
            </a:r>
            <a:endParaRPr/>
          </a:p>
        </p:txBody>
      </p:sp>
      <p:pic>
        <p:nvPicPr>
          <p:cNvPr id="231" name="Google Shape;2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3200" y="3512275"/>
            <a:ext cx="863025" cy="86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275" y="2058488"/>
            <a:ext cx="1137275" cy="11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49784" y="912285"/>
            <a:ext cx="1603732" cy="101875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0"/>
          <p:cNvSpPr/>
          <p:nvPr/>
        </p:nvSpPr>
        <p:spPr>
          <a:xfrm>
            <a:off x="3703312" y="1036455"/>
            <a:ext cx="182700" cy="160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49784" y="976859"/>
            <a:ext cx="289961" cy="27974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p20"/>
          <p:cNvCxnSpPr/>
          <p:nvPr/>
        </p:nvCxnSpPr>
        <p:spPr>
          <a:xfrm flipH="1">
            <a:off x="1903600" y="1550025"/>
            <a:ext cx="1192200" cy="564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pic>
        <p:nvPicPr>
          <p:cNvPr id="237" name="Google Shape;237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25050" y="3027338"/>
            <a:ext cx="1436026" cy="14360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" name="Google Shape;238;p20"/>
          <p:cNvCxnSpPr/>
          <p:nvPr/>
        </p:nvCxnSpPr>
        <p:spPr>
          <a:xfrm rot="10800000">
            <a:off x="1763200" y="2991700"/>
            <a:ext cx="1582500" cy="756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239" name="Google Shape;239;p20"/>
          <p:cNvCxnSpPr/>
          <p:nvPr/>
        </p:nvCxnSpPr>
        <p:spPr>
          <a:xfrm flipH="1">
            <a:off x="4780550" y="4003313"/>
            <a:ext cx="2391000" cy="19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triangle"/>
            <a:tailEnd len="med" w="med" type="none"/>
          </a:ln>
        </p:spPr>
      </p:cxnSp>
      <p:pic>
        <p:nvPicPr>
          <p:cNvPr id="240" name="Google Shape;240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05650" y="3581700"/>
            <a:ext cx="659900" cy="65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0"/>
          <p:cNvSpPr txBox="1"/>
          <p:nvPr/>
        </p:nvSpPr>
        <p:spPr>
          <a:xfrm>
            <a:off x="1321775" y="4241600"/>
            <a:ext cx="10359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8:00 min</a:t>
            </a:r>
            <a:endParaRPr/>
          </a:p>
        </p:txBody>
      </p:sp>
      <p:sp>
        <p:nvSpPr>
          <p:cNvPr id="242" name="Google Shape;242;p20"/>
          <p:cNvSpPr txBox="1"/>
          <p:nvPr/>
        </p:nvSpPr>
        <p:spPr>
          <a:xfrm rot="-1552539">
            <a:off x="1755042" y="1441828"/>
            <a:ext cx="1260026" cy="27935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Performance Evaluation</a:t>
            </a:r>
            <a:endParaRPr/>
          </a:p>
        </p:txBody>
      </p:sp>
      <p:sp>
        <p:nvSpPr>
          <p:cNvPr id="243" name="Google Shape;243;p20"/>
          <p:cNvSpPr txBox="1"/>
          <p:nvPr/>
        </p:nvSpPr>
        <p:spPr>
          <a:xfrm>
            <a:off x="7171538" y="4375300"/>
            <a:ext cx="10359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Survey</a:t>
            </a:r>
            <a:endParaRPr/>
          </a:p>
        </p:txBody>
      </p:sp>
      <p:sp>
        <p:nvSpPr>
          <p:cNvPr id="244" name="Google Shape;24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5" name="Google Shape;245;p20"/>
          <p:cNvSpPr txBox="1"/>
          <p:nvPr/>
        </p:nvSpPr>
        <p:spPr>
          <a:xfrm>
            <a:off x="3423675" y="4375300"/>
            <a:ext cx="12555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PerformoBot</a:t>
            </a:r>
            <a:endParaRPr/>
          </a:p>
        </p:txBody>
      </p:sp>
      <p:sp>
        <p:nvSpPr>
          <p:cNvPr id="246" name="Google Shape;246;p20"/>
          <p:cNvSpPr txBox="1"/>
          <p:nvPr/>
        </p:nvSpPr>
        <p:spPr>
          <a:xfrm>
            <a:off x="3496900" y="2571750"/>
            <a:ext cx="19341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System</a:t>
            </a:r>
            <a:endParaRPr/>
          </a:p>
        </p:txBody>
      </p:sp>
      <p:sp>
        <p:nvSpPr>
          <p:cNvPr id="247" name="Google Shape;247;p20"/>
          <p:cNvSpPr txBox="1"/>
          <p:nvPr/>
        </p:nvSpPr>
        <p:spPr>
          <a:xfrm>
            <a:off x="124862" y="3230200"/>
            <a:ext cx="19341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Participant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5009012" y="3690738"/>
            <a:ext cx="19341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evaluate</a:t>
            </a:r>
            <a:endParaRPr/>
          </a:p>
        </p:txBody>
      </p:sp>
      <p:sp>
        <p:nvSpPr>
          <p:cNvPr id="249" name="Google Shape;249;p20"/>
          <p:cNvSpPr txBox="1"/>
          <p:nvPr/>
        </p:nvSpPr>
        <p:spPr>
          <a:xfrm rot="1562901">
            <a:off x="1587424" y="3076774"/>
            <a:ext cx="1934054" cy="279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95750" y="8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Study: Results</a:t>
            </a:r>
            <a:endParaRPr/>
          </a:p>
        </p:txBody>
      </p:sp>
      <p:pic>
        <p:nvPicPr>
          <p:cNvPr id="255" name="Google Shape;2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6450" y="741913"/>
            <a:ext cx="1137275" cy="1137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1"/>
          <p:cNvSpPr txBox="1"/>
          <p:nvPr/>
        </p:nvSpPr>
        <p:spPr>
          <a:xfrm>
            <a:off x="415450" y="1150050"/>
            <a:ext cx="1461000" cy="4239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47 participants</a:t>
            </a:r>
            <a:endParaRPr/>
          </a:p>
        </p:txBody>
      </p:sp>
      <p:pic>
        <p:nvPicPr>
          <p:cNvPr id="257" name="Google Shape;25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3663" y="3461610"/>
            <a:ext cx="548700" cy="548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0525" y="3213500"/>
            <a:ext cx="548700" cy="54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1"/>
          <p:cNvSpPr/>
          <p:nvPr/>
        </p:nvSpPr>
        <p:spPr>
          <a:xfrm>
            <a:off x="1493075" y="2560325"/>
            <a:ext cx="14610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87.2% finished the task</a:t>
            </a:r>
            <a:endParaRPr/>
          </a:p>
        </p:txBody>
      </p:sp>
      <p:sp>
        <p:nvSpPr>
          <p:cNvPr id="260" name="Google Shape;260;p21"/>
          <p:cNvSpPr/>
          <p:nvPr/>
        </p:nvSpPr>
        <p:spPr>
          <a:xfrm>
            <a:off x="2705600" y="3292550"/>
            <a:ext cx="1758600" cy="928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80.9% correctly answered the scenario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1" name="Google Shape;261;p21"/>
          <p:cNvSpPr/>
          <p:nvPr/>
        </p:nvSpPr>
        <p:spPr>
          <a:xfrm>
            <a:off x="95750" y="3292550"/>
            <a:ext cx="1874700" cy="886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Automatic execution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&amp;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report creation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2" name="Google Shape;262;p21"/>
          <p:cNvSpPr/>
          <p:nvPr/>
        </p:nvSpPr>
        <p:spPr>
          <a:xfrm>
            <a:off x="1617250" y="4338875"/>
            <a:ext cx="13536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Explanations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" name="Google Shape;263;p21"/>
          <p:cNvSpPr/>
          <p:nvPr/>
        </p:nvSpPr>
        <p:spPr>
          <a:xfrm>
            <a:off x="6823025" y="3213500"/>
            <a:ext cx="2155200" cy="928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Too little guidance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fallback mechanisms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&amp;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missing keywords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4" name="Google Shape;264;p21"/>
          <p:cNvSpPr/>
          <p:nvPr/>
        </p:nvSpPr>
        <p:spPr>
          <a:xfrm>
            <a:off x="5240350" y="4010288"/>
            <a:ext cx="1424100" cy="700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Complex load testing capabilities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5" name="Google Shape;265;p21"/>
          <p:cNvSpPr/>
          <p:nvPr/>
        </p:nvSpPr>
        <p:spPr>
          <a:xfrm>
            <a:off x="5642825" y="2377773"/>
            <a:ext cx="1424100" cy="677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No educational effect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66" name="Google Shape;26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98875" y="741913"/>
            <a:ext cx="1065525" cy="106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1"/>
          <p:cNvSpPr txBox="1"/>
          <p:nvPr/>
        </p:nvSpPr>
        <p:spPr>
          <a:xfrm>
            <a:off x="3298575" y="886950"/>
            <a:ext cx="1424100" cy="8472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Median of 10 interactions per participant</a:t>
            </a:r>
            <a:endParaRPr/>
          </a:p>
        </p:txBody>
      </p:sp>
      <p:pic>
        <p:nvPicPr>
          <p:cNvPr id="268" name="Google Shape;268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80450" y="756737"/>
            <a:ext cx="1035900" cy="103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1"/>
          <p:cNvSpPr txBox="1"/>
          <p:nvPr/>
        </p:nvSpPr>
        <p:spPr>
          <a:xfrm>
            <a:off x="6265375" y="938400"/>
            <a:ext cx="1353600" cy="8472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Average of 3.64 minutes session time</a:t>
            </a:r>
            <a:endParaRPr/>
          </a:p>
        </p:txBody>
      </p:sp>
      <p:cxnSp>
        <p:nvCxnSpPr>
          <p:cNvPr id="270" name="Google Shape;270;p21"/>
          <p:cNvCxnSpPr/>
          <p:nvPr/>
        </p:nvCxnSpPr>
        <p:spPr>
          <a:xfrm>
            <a:off x="376800" y="2219750"/>
            <a:ext cx="83904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" name="Google Shape;27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